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4" r:id="rId5"/>
    <p:sldId id="275" r:id="rId6"/>
    <p:sldId id="276" r:id="rId7"/>
    <p:sldId id="277" r:id="rId8"/>
    <p:sldId id="27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03A58C-3A0F-4919-9B55-B402AB56B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FA7BF9D-8E6D-4BC6-B2CA-219887049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00CA36-0BF3-4FB5-A74E-6B55DB08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BA8B94-897E-40B6-B9BC-7134D588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B2B725-1CE5-4E80-98C7-17B20936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29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ECF7DE-C51F-493F-9636-470640DC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36F761-5DA7-407B-9C00-CCDAC84EE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8A8283-F04F-469A-A907-FDCF8E56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68DDE6-92D8-4269-860F-066885C3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DC2442-E237-4A9A-A6E0-707BFFE9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33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6951345-A59E-476F-AA9C-CA634E5A4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37DC96-4C3B-4ED5-B39C-54C80774A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39BDED-7916-4FF0-84F5-8016F5641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0C07B6-2F6F-4A7B-A76F-9C841681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1A27CF-5916-4367-BE66-684C95A6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2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76B2B4-E2C5-4A89-878B-036DD340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87FF91-6020-4525-AE3C-50EE4C628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D37890-B066-4504-8D19-434B68D0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0A1A7-0F86-491E-BC33-F87B92E01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D4AD4F-FEE4-4821-8426-56A4F804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211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759089-0D3D-47E1-A82C-0856EC95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10132B6-C114-4710-83E8-A9EA08400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D4E609-BC6A-4EA1-96D3-22A0BBA8F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965B5-B02A-491B-9207-E00A53B6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988043-B084-4FF5-B1FC-C7F1941B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5DED60-D5F3-46D2-BA9D-3A81E7FC5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1E0447-3B0F-4F0B-855E-583D2B1B9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14FFECF-EF40-46B7-8543-597C7D562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1FC254-52F0-40CD-9966-CE13176D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30686BA-04BD-437C-A942-FF32FA46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EF0410-C778-495A-8C0D-BD0317EE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50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2771AF-555C-461D-AF17-D2BBEF58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F07F54-5B9F-4952-A0F5-0A779F2D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A644A6-C9D7-4055-ABA8-4D3F341AC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D8A3C97-B7E6-4E11-801C-B0A421A3C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A1D0612-7902-4366-B9EF-9F351EC9F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63F88E-46A5-47A7-95C2-31E7A688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324950-7BBA-4CDF-9DD5-2CCDFF21C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EC981BD-10D2-4F62-8A06-42A933A0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570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BF4DB9-C1CB-4466-A466-E50306E1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1C21BA8-8E3D-41C0-A6CF-73B5CE392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6A1BE9D-4856-4E51-9D70-15CFCFA1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3F91ED-9E64-4BEA-9CB4-2DB61647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66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1036BDE-6FD7-4B1C-A125-B6447542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E4AACD-CE1A-4421-B769-43BA2469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4BD7160-9721-41ED-BDC9-24576088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833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F13B5C-A4C9-48AC-9281-A89306DF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5E080B-8346-48C5-B8B2-280791312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6CC749A-2BB2-4780-9FE9-C3CFAE3EB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94EED-3929-4D87-9B26-BFF5EFA6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D9DB27-79ED-45D7-8AA4-7F91B96D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1FCDF2-9395-4AE9-BACB-E8AB1054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74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1A01F9-D083-4BD7-9483-1CB6FED0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EC8778B-FF7C-4051-A6F1-9D18ACC67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7C1CB-1F04-4F07-9904-9F61D2A84C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75E505-361B-4F66-8779-0AB0CAA1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06F975F-182D-4669-AECA-C7EA96DB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5161A2-254E-45D1-84D9-C8D4B448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992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E3FB40B-628A-4C76-BBE3-5533B81C6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42F27AB-EF03-43D3-A6ED-599ABEDF7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50B14C-ECFF-4D92-9CC0-91FF1B734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27B14-3BA6-4E11-9999-367E2B09BBE2}" type="datetimeFigureOut">
              <a:rPr lang="ko-KR" altLang="en-US" smtClean="0"/>
              <a:t>2023-01-18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BC34EF-B681-4071-AD34-75FB5B898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ABEED5-F0DA-4B24-9EE4-388EEBCEF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320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D4EC1-181B-4252-99C1-973B84887B00}"/>
              </a:ext>
            </a:extLst>
          </p:cNvPr>
          <p:cNvSpPr txBox="1"/>
          <p:nvPr/>
        </p:nvSpPr>
        <p:spPr>
          <a:xfrm>
            <a:off x="77904" y="6372808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>
                <a:solidFill>
                  <a:schemeClr val="bg1"/>
                </a:solidFill>
              </a:rPr>
              <a:t>에이엠피엠글로벌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1000" dirty="0">
                <a:solidFill>
                  <a:schemeClr val="bg1"/>
                </a:solidFill>
              </a:rPr>
              <a:t>광고컨설팅본부 </a:t>
            </a:r>
            <a:r>
              <a:rPr lang="en-US" altLang="ko-KR" sz="1000" dirty="0">
                <a:solidFill>
                  <a:schemeClr val="bg1"/>
                </a:solidFill>
              </a:rPr>
              <a:t>5</a:t>
            </a:r>
            <a:r>
              <a:rPr lang="ko-KR" altLang="en-US" sz="1000" dirty="0">
                <a:solidFill>
                  <a:schemeClr val="bg1"/>
                </a:solidFill>
              </a:rPr>
              <a:t>팀</a:t>
            </a:r>
            <a:r>
              <a:rPr lang="en-US" altLang="ko-KR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solidFill>
                  <a:schemeClr val="bg1"/>
                </a:solidFill>
              </a:rPr>
              <a:t>김정현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3488558" y="2861073"/>
            <a:ext cx="5214889" cy="969496"/>
            <a:chOff x="3488558" y="1900020"/>
            <a:chExt cx="5214889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3488558" y="1900020"/>
              <a:ext cx="521488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네이버 </a:t>
              </a:r>
              <a:r>
                <a:rPr lang="ko-KR" altLang="en-US" sz="4000" b="1" spc="-300" dirty="0" err="1">
                  <a:solidFill>
                    <a:schemeClr val="bg1"/>
                  </a:solidFill>
                </a:rPr>
                <a:t>파워컨텐츠</a:t>
              </a:r>
              <a:r>
                <a:rPr lang="ko-KR" altLang="en-US" sz="4000" b="1" spc="-300" dirty="0">
                  <a:solidFill>
                    <a:schemeClr val="bg1"/>
                  </a:solidFill>
                </a:rPr>
                <a:t> 광고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Ver.2023.01.18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50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44644D6-ACF4-41E5-9FD8-33C1E9E734B2}"/>
              </a:ext>
            </a:extLst>
          </p:cNvPr>
          <p:cNvCxnSpPr>
            <a:cxnSpLocks/>
          </p:cNvCxnSpPr>
          <p:nvPr/>
        </p:nvCxnSpPr>
        <p:spPr>
          <a:xfrm flipH="1">
            <a:off x="3565320" y="1084313"/>
            <a:ext cx="16777" cy="5874355"/>
          </a:xfrm>
          <a:prstGeom prst="line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CC59451-02D9-4CB5-8822-95E3E9864127}"/>
              </a:ext>
            </a:extLst>
          </p:cNvPr>
          <p:cNvSpPr txBox="1"/>
          <p:nvPr/>
        </p:nvSpPr>
        <p:spPr>
          <a:xfrm>
            <a:off x="1568312" y="1394626"/>
            <a:ext cx="2013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/>
              <a:t>Contents</a:t>
            </a:r>
            <a:endParaRPr lang="ko-KR" altLang="en-US" sz="3200" dirty="0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263E7FAD-0408-4065-8CD2-5726138B3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454" y="355035"/>
            <a:ext cx="1744546" cy="6559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7C22FA-7900-416D-8848-7C6AB9EC7CE9}"/>
              </a:ext>
            </a:extLst>
          </p:cNvPr>
          <p:cNvSpPr txBox="1"/>
          <p:nvPr/>
        </p:nvSpPr>
        <p:spPr>
          <a:xfrm>
            <a:off x="3724280" y="1979401"/>
            <a:ext cx="293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</a:t>
            </a:r>
            <a:r>
              <a:rPr lang="ko-KR" altLang="en-US" dirty="0"/>
              <a:t>네이버 </a:t>
            </a:r>
            <a:r>
              <a:rPr lang="ko-KR" altLang="en-US" dirty="0" err="1"/>
              <a:t>파워컨텐츠</a:t>
            </a:r>
            <a:r>
              <a:rPr lang="ko-KR" altLang="en-US" dirty="0"/>
              <a:t> 광고</a:t>
            </a: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4E72EDAE-E7B8-4754-B81A-552B35C35959}"/>
              </a:ext>
            </a:extLst>
          </p:cNvPr>
          <p:cNvSpPr/>
          <p:nvPr/>
        </p:nvSpPr>
        <p:spPr>
          <a:xfrm flipV="1">
            <a:off x="3531339" y="2104824"/>
            <a:ext cx="108629" cy="118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98EC81-CFAD-4D36-9538-702E53DA3B2C}"/>
              </a:ext>
            </a:extLst>
          </p:cNvPr>
          <p:cNvSpPr txBox="1"/>
          <p:nvPr/>
        </p:nvSpPr>
        <p:spPr>
          <a:xfrm>
            <a:off x="3724280" y="3038289"/>
            <a:ext cx="3573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2. </a:t>
            </a:r>
            <a:r>
              <a:rPr lang="ko-KR" altLang="en-US" dirty="0"/>
              <a:t>노출 위치 및 과금 방식</a:t>
            </a:r>
            <a:endParaRPr lang="en-US" altLang="ko-KR" dirty="0"/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8C034624-67CB-4F0C-AB4C-59AF09051DB6}"/>
              </a:ext>
            </a:extLst>
          </p:cNvPr>
          <p:cNvSpPr/>
          <p:nvPr/>
        </p:nvSpPr>
        <p:spPr>
          <a:xfrm flipV="1">
            <a:off x="3531339" y="3163712"/>
            <a:ext cx="108629" cy="118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ABFE88FF-B88C-40F5-B78F-0B88B5A16874}"/>
              </a:ext>
            </a:extLst>
          </p:cNvPr>
          <p:cNvGrpSpPr/>
          <p:nvPr/>
        </p:nvGrpSpPr>
        <p:grpSpPr>
          <a:xfrm>
            <a:off x="3531339" y="4117102"/>
            <a:ext cx="3405913" cy="369332"/>
            <a:chOff x="3531339" y="4117102"/>
            <a:chExt cx="3405913" cy="36933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D8BCE9B-02E0-4B60-990E-ED8630F0EC81}"/>
                </a:ext>
              </a:extLst>
            </p:cNvPr>
            <p:cNvSpPr txBox="1"/>
            <p:nvPr/>
          </p:nvSpPr>
          <p:spPr>
            <a:xfrm>
              <a:off x="3774615" y="4117102"/>
              <a:ext cx="31626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3.</a:t>
              </a:r>
              <a:r>
                <a:rPr lang="ko-KR" altLang="en-US" dirty="0"/>
                <a:t> 광고 효과</a:t>
              </a:r>
              <a:endParaRPr lang="en-US" altLang="ko-KR" dirty="0"/>
            </a:p>
          </p:txBody>
        </p:sp>
        <p:sp>
          <p:nvSpPr>
            <p:cNvPr id="37" name="타원 36">
              <a:extLst>
                <a:ext uri="{FF2B5EF4-FFF2-40B4-BE49-F238E27FC236}">
                  <a16:creationId xmlns:a16="http://schemas.microsoft.com/office/drawing/2014/main" id="{EF5464BA-A106-46F1-AA87-EEABCB8A8CA3}"/>
                </a:ext>
              </a:extLst>
            </p:cNvPr>
            <p:cNvSpPr/>
            <p:nvPr/>
          </p:nvSpPr>
          <p:spPr>
            <a:xfrm flipV="1">
              <a:off x="3531339" y="4242525"/>
              <a:ext cx="108629" cy="11848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id="{50D714D4-56F3-45B2-8BB8-01D1AEF1828C}"/>
              </a:ext>
            </a:extLst>
          </p:cNvPr>
          <p:cNvSpPr/>
          <p:nvPr/>
        </p:nvSpPr>
        <p:spPr>
          <a:xfrm>
            <a:off x="-64316" y="-100668"/>
            <a:ext cx="12320632" cy="118725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356371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2801CD-ECF8-4CB2-80F9-C997A601F65A}"/>
              </a:ext>
            </a:extLst>
          </p:cNvPr>
          <p:cNvSpPr txBox="1"/>
          <p:nvPr/>
        </p:nvSpPr>
        <p:spPr>
          <a:xfrm>
            <a:off x="3355596" y="746620"/>
            <a:ext cx="475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네이버 </a:t>
            </a:r>
            <a:r>
              <a:rPr lang="ko-KR" altLang="en-US" dirty="0" err="1"/>
              <a:t>파워컨텐츠</a:t>
            </a:r>
            <a:r>
              <a:rPr lang="ko-KR" altLang="en-US" dirty="0"/>
              <a:t> 광고란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7B4995-64ED-4EAB-BE1F-A367890FAF92}"/>
              </a:ext>
            </a:extLst>
          </p:cNvPr>
          <p:cNvSpPr txBox="1"/>
          <p:nvPr/>
        </p:nvSpPr>
        <p:spPr>
          <a:xfrm>
            <a:off x="139905" y="2736502"/>
            <a:ext cx="118481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u="sng" dirty="0">
                <a:solidFill>
                  <a:schemeClr val="accent6"/>
                </a:solidFill>
              </a:rPr>
              <a:t>네이버 </a:t>
            </a:r>
            <a:r>
              <a:rPr lang="ko-KR" altLang="en-US" sz="2400" b="1" u="sng" dirty="0" err="1">
                <a:solidFill>
                  <a:schemeClr val="accent6"/>
                </a:solidFill>
              </a:rPr>
              <a:t>파워컨텐츠</a:t>
            </a:r>
            <a:r>
              <a:rPr lang="ko-KR" altLang="en-US" sz="2400" b="1" u="sng" dirty="0">
                <a:solidFill>
                  <a:schemeClr val="accent6"/>
                </a:solidFill>
              </a:rPr>
              <a:t> 광고</a:t>
            </a:r>
            <a:r>
              <a:rPr lang="ko-KR" altLang="en-US" sz="2400" dirty="0"/>
              <a:t>는 </a:t>
            </a:r>
            <a:r>
              <a:rPr lang="en-US" altLang="ko-KR" sz="2400" dirty="0"/>
              <a:t>PC/</a:t>
            </a:r>
            <a:r>
              <a:rPr lang="ko-KR" altLang="en-US" sz="2400" dirty="0"/>
              <a:t>모바일 통합검색 </a:t>
            </a:r>
            <a:r>
              <a:rPr lang="en-US" altLang="ko-KR" sz="2400" dirty="0"/>
              <a:t>VIEW </a:t>
            </a:r>
            <a:r>
              <a:rPr lang="ko-KR" altLang="en-US" sz="2400" dirty="0"/>
              <a:t>영역</a:t>
            </a:r>
            <a:r>
              <a:rPr lang="en-US" altLang="ko-KR" sz="2400" dirty="0"/>
              <a:t>, </a:t>
            </a:r>
            <a:r>
              <a:rPr lang="ko-KR" altLang="en-US" sz="2400" dirty="0"/>
              <a:t>네이버 모바일 컨텐츠 </a:t>
            </a:r>
            <a:endParaRPr lang="en-US" altLang="ko-KR" sz="2400" dirty="0"/>
          </a:p>
          <a:p>
            <a:r>
              <a:rPr lang="ko-KR" altLang="en-US" sz="2400" dirty="0"/>
              <a:t>지면에 노출됩니다</a:t>
            </a:r>
            <a:r>
              <a:rPr lang="en-US" altLang="ko-KR" sz="2400" dirty="0"/>
              <a:t>. </a:t>
            </a:r>
            <a:r>
              <a:rPr lang="ko-KR" altLang="en-US" sz="2400" dirty="0"/>
              <a:t>정보탐색이 많은 고 관여 업종을 중심으로 키워드 검색 결과에 </a:t>
            </a:r>
            <a:endParaRPr lang="en-US" altLang="ko-KR" sz="2400" dirty="0"/>
          </a:p>
          <a:p>
            <a:r>
              <a:rPr lang="ko-KR" altLang="en-US" sz="2400" dirty="0"/>
              <a:t>각 업종의 광고주가 직접 작성한 </a:t>
            </a:r>
            <a:r>
              <a:rPr lang="ko-KR" altLang="en-US" sz="2400" b="1" dirty="0">
                <a:solidFill>
                  <a:schemeClr val="accent6"/>
                </a:solidFill>
              </a:rPr>
              <a:t>양질의 </a:t>
            </a:r>
            <a:r>
              <a:rPr lang="ko-KR" altLang="en-US" sz="2400" b="1" dirty="0" err="1">
                <a:solidFill>
                  <a:schemeClr val="accent6"/>
                </a:solidFill>
              </a:rPr>
              <a:t>파워컨텐츠를</a:t>
            </a:r>
            <a:r>
              <a:rPr lang="ko-KR" altLang="en-US" sz="2400" b="1" dirty="0">
                <a:solidFill>
                  <a:schemeClr val="accent6"/>
                </a:solidFill>
              </a:rPr>
              <a:t> 제공하는 형식의 광고</a:t>
            </a:r>
            <a:r>
              <a:rPr lang="ko-KR" altLang="en-US" sz="2400" dirty="0"/>
              <a:t>입니다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이용자는 해당 업종의 전문 광고주가 제공하는 양질의 정보를 블로그의 형태와 같이 </a:t>
            </a:r>
            <a:endParaRPr lang="en-US" altLang="ko-KR" sz="2400" dirty="0"/>
          </a:p>
          <a:p>
            <a:r>
              <a:rPr lang="ko-KR" altLang="en-US" sz="2400" dirty="0"/>
              <a:t>손쉽게 소비할 수 있으며</a:t>
            </a:r>
            <a:r>
              <a:rPr lang="en-US" altLang="ko-KR" sz="2400" dirty="0"/>
              <a:t>, </a:t>
            </a:r>
            <a:r>
              <a:rPr lang="ko-KR" altLang="en-US" sz="2400" dirty="0"/>
              <a:t>광고주는 고 관여 핵심 이용자들에게 다량의 효과적인 </a:t>
            </a:r>
            <a:endParaRPr lang="en-US" altLang="ko-KR" sz="2400" dirty="0"/>
          </a:p>
          <a:p>
            <a:r>
              <a:rPr lang="ko-KR" altLang="en-US" sz="2400" dirty="0" err="1"/>
              <a:t>파워컨텐츠</a:t>
            </a:r>
            <a:r>
              <a:rPr lang="ko-KR" altLang="en-US" sz="2400" dirty="0"/>
              <a:t> 전달을 통한 브랜딩이 가능합니다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7644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노출 위치 및 </a:t>
            </a:r>
            <a:r>
              <a:rPr lang="ko-KR" altLang="en-US" dirty="0" err="1"/>
              <a:t>과금방식</a:t>
            </a:r>
            <a:endParaRPr lang="ko-KR" altLang="en-US" dirty="0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B820413-C21C-4491-9FB7-2610120ED055}"/>
              </a:ext>
            </a:extLst>
          </p:cNvPr>
          <p:cNvSpPr/>
          <p:nvPr/>
        </p:nvSpPr>
        <p:spPr>
          <a:xfrm>
            <a:off x="1401510" y="1341690"/>
            <a:ext cx="2478281" cy="3058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PC_VIEW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0A371115-938E-4A47-9C33-EDDA9465E355}"/>
              </a:ext>
            </a:extLst>
          </p:cNvPr>
          <p:cNvSpPr/>
          <p:nvPr/>
        </p:nvSpPr>
        <p:spPr>
          <a:xfrm>
            <a:off x="4490540" y="1341690"/>
            <a:ext cx="2478281" cy="3058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모바일</a:t>
            </a:r>
            <a:r>
              <a:rPr lang="en-US" altLang="ko-KR" dirty="0">
                <a:solidFill>
                  <a:schemeClr val="tx1"/>
                </a:solidFill>
              </a:rPr>
              <a:t>_VIEW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D9F5DC96-705E-46F4-A591-3FCC7ED07DE5}"/>
              </a:ext>
            </a:extLst>
          </p:cNvPr>
          <p:cNvSpPr/>
          <p:nvPr/>
        </p:nvSpPr>
        <p:spPr>
          <a:xfrm>
            <a:off x="7605978" y="1341690"/>
            <a:ext cx="2478281" cy="3058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과금 방식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26A600C-449D-450C-9084-0FC16F901A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979" y="1916310"/>
            <a:ext cx="2837341" cy="420065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D235F1A7-3EEC-44FD-A287-FB83F1FE28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280" y="1964352"/>
            <a:ext cx="2836800" cy="41526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41FF239-B913-41BB-9499-B636B4F87955}"/>
              </a:ext>
            </a:extLst>
          </p:cNvPr>
          <p:cNvSpPr txBox="1"/>
          <p:nvPr/>
        </p:nvSpPr>
        <p:spPr>
          <a:xfrm>
            <a:off x="7400040" y="1964352"/>
            <a:ext cx="4088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적용한 </a:t>
            </a:r>
            <a:r>
              <a:rPr lang="ko-KR" altLang="en-US" dirty="0" err="1"/>
              <a:t>입찰가와</a:t>
            </a:r>
            <a:r>
              <a:rPr lang="ko-KR" altLang="en-US" dirty="0"/>
              <a:t> 품질지수에 의해 </a:t>
            </a:r>
            <a:endParaRPr lang="en-US" altLang="ko-KR" dirty="0"/>
          </a:p>
          <a:p>
            <a:r>
              <a:rPr lang="ko-KR" altLang="en-US" dirty="0"/>
              <a:t>순위가 결정이 되며 광고의 노출 기간 </a:t>
            </a:r>
            <a:endParaRPr lang="en-US" altLang="ko-KR" dirty="0"/>
          </a:p>
          <a:p>
            <a:r>
              <a:rPr lang="ko-KR" altLang="en-US" dirty="0"/>
              <a:t>동안에 일어난 </a:t>
            </a:r>
            <a:r>
              <a:rPr lang="ko-KR" altLang="en-US" b="1" u="sng" dirty="0">
                <a:solidFill>
                  <a:schemeClr val="accent6"/>
                </a:solidFill>
              </a:rPr>
              <a:t>클릭 수에 따라 </a:t>
            </a:r>
            <a:endParaRPr lang="en-US" altLang="ko-KR" b="1" u="sng" dirty="0">
              <a:solidFill>
                <a:schemeClr val="accent6"/>
              </a:solidFill>
            </a:endParaRPr>
          </a:p>
          <a:p>
            <a:r>
              <a:rPr lang="ko-KR" altLang="en-US" b="1" u="sng" dirty="0">
                <a:solidFill>
                  <a:schemeClr val="accent6"/>
                </a:solidFill>
              </a:rPr>
              <a:t>과금이 되는 </a:t>
            </a:r>
            <a:r>
              <a:rPr lang="en-US" altLang="ko-KR" b="1" u="sng" dirty="0">
                <a:solidFill>
                  <a:schemeClr val="accent6"/>
                </a:solidFill>
              </a:rPr>
              <a:t>CPC </a:t>
            </a:r>
            <a:r>
              <a:rPr lang="ko-KR" altLang="en-US" b="1" u="sng" dirty="0">
                <a:solidFill>
                  <a:schemeClr val="accent6"/>
                </a:solidFill>
              </a:rPr>
              <a:t>방식</a:t>
            </a:r>
          </a:p>
        </p:txBody>
      </p:sp>
    </p:spTree>
    <p:extLst>
      <p:ext uri="{BB962C8B-B14F-4D97-AF65-F5344CB8AC3E}">
        <p14:creationId xmlns:p14="http://schemas.microsoft.com/office/powerpoint/2010/main" val="256978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광고 효과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FB2E7-1609-4B28-AB3F-B9110196DCCE}"/>
              </a:ext>
            </a:extLst>
          </p:cNvPr>
          <p:cNvSpPr txBox="1"/>
          <p:nvPr/>
        </p:nvSpPr>
        <p:spPr>
          <a:xfrm>
            <a:off x="2439390" y="1647572"/>
            <a:ext cx="7313220" cy="1267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dirty="0"/>
              <a:t>콘텐츠로 </a:t>
            </a:r>
            <a:r>
              <a:rPr lang="en-US" altLang="ko-KR" dirty="0"/>
              <a:t>1</a:t>
            </a:r>
            <a:r>
              <a:rPr lang="ko-KR" altLang="en-US" dirty="0"/>
              <a:t>차 영업이 가능한 상품이기 때문에</a:t>
            </a:r>
            <a:endParaRPr lang="en-US" altLang="ko-KR" dirty="0"/>
          </a:p>
          <a:p>
            <a:pPr algn="ctr">
              <a:lnSpc>
                <a:spcPct val="200000"/>
              </a:lnSpc>
            </a:pPr>
            <a:r>
              <a:rPr lang="ko-KR" altLang="en-US" sz="2400" b="1" dirty="0">
                <a:solidFill>
                  <a:schemeClr val="accent6"/>
                </a:solidFill>
              </a:rPr>
              <a:t>실제 </a:t>
            </a:r>
            <a:r>
              <a:rPr lang="en-US" altLang="ko-KR" sz="2400" b="1" dirty="0">
                <a:solidFill>
                  <a:schemeClr val="accent6"/>
                </a:solidFill>
              </a:rPr>
              <a:t>‘</a:t>
            </a:r>
            <a:r>
              <a:rPr lang="ko-KR" altLang="en-US" sz="2400" b="1" dirty="0">
                <a:solidFill>
                  <a:schemeClr val="accent6"/>
                </a:solidFill>
              </a:rPr>
              <a:t>예약</a:t>
            </a:r>
            <a:r>
              <a:rPr lang="en-US" altLang="ko-KR" sz="2400" b="1" dirty="0">
                <a:solidFill>
                  <a:schemeClr val="accent6"/>
                </a:solidFill>
              </a:rPr>
              <a:t>/</a:t>
            </a:r>
            <a:r>
              <a:rPr lang="ko-KR" altLang="en-US" sz="2400" b="1" dirty="0">
                <a:solidFill>
                  <a:schemeClr val="accent6"/>
                </a:solidFill>
              </a:rPr>
              <a:t>구매</a:t>
            </a:r>
            <a:r>
              <a:rPr lang="en-US" altLang="ko-KR" sz="2400" b="1" dirty="0">
                <a:solidFill>
                  <a:schemeClr val="accent6"/>
                </a:solidFill>
              </a:rPr>
              <a:t>’</a:t>
            </a:r>
            <a:r>
              <a:rPr lang="ko-KR" altLang="en-US" sz="2400" b="1" dirty="0">
                <a:solidFill>
                  <a:schemeClr val="accent6"/>
                </a:solidFill>
              </a:rPr>
              <a:t>로 연결될 </a:t>
            </a:r>
            <a:r>
              <a:rPr lang="ko-KR" altLang="en-US" dirty="0"/>
              <a:t>수 있는 고객 확보에 용이 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B719A5E-BD25-4030-ABB1-BF3C414B9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2" y="3123547"/>
            <a:ext cx="11612596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5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광고 효과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FB2E7-1609-4B28-AB3F-B9110196DCCE}"/>
              </a:ext>
            </a:extLst>
          </p:cNvPr>
          <p:cNvSpPr txBox="1"/>
          <p:nvPr/>
        </p:nvSpPr>
        <p:spPr>
          <a:xfrm>
            <a:off x="1944069" y="1647572"/>
            <a:ext cx="8303876" cy="1267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dirty="0"/>
              <a:t>쉽게 확인하기 어려운 정보를 </a:t>
            </a:r>
            <a:r>
              <a:rPr lang="en-US" altLang="ko-KR" dirty="0"/>
              <a:t>(ex. </a:t>
            </a:r>
            <a:r>
              <a:rPr lang="ko-KR" altLang="en-US" dirty="0"/>
              <a:t>상품의 가격</a:t>
            </a:r>
            <a:r>
              <a:rPr lang="en-US" altLang="ko-KR" dirty="0"/>
              <a:t>, </a:t>
            </a:r>
            <a:r>
              <a:rPr lang="ko-KR" altLang="en-US" dirty="0"/>
              <a:t>상품의 특성</a:t>
            </a:r>
            <a:r>
              <a:rPr lang="en-US" altLang="ko-KR" dirty="0"/>
              <a:t>) </a:t>
            </a:r>
          </a:p>
          <a:p>
            <a:pPr algn="ctr">
              <a:lnSpc>
                <a:spcPct val="200000"/>
              </a:lnSpc>
            </a:pPr>
            <a:r>
              <a:rPr lang="ko-KR" altLang="en-US" dirty="0"/>
              <a:t>전문성 있게 제공함으로써 </a:t>
            </a:r>
            <a:r>
              <a:rPr lang="ko-KR" altLang="en-US" sz="2400" b="1" dirty="0">
                <a:solidFill>
                  <a:schemeClr val="accent6"/>
                </a:solidFill>
              </a:rPr>
              <a:t>오프라인 사업장 방문 유도</a:t>
            </a:r>
            <a:r>
              <a:rPr lang="ko-KR" altLang="en-US" sz="2400" dirty="0"/>
              <a:t>가 </a:t>
            </a:r>
            <a:r>
              <a:rPr lang="ko-KR" altLang="en-US" dirty="0"/>
              <a:t>가능합니다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929FE1D-B582-4F6C-92FE-006F4306CE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836" y="3022008"/>
            <a:ext cx="8078327" cy="337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03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31A382-0CBB-4E15-8F79-19508CCD1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668" y="620865"/>
            <a:ext cx="5894664" cy="60968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FF76FA92-11E2-4D75-A67A-98CFE4392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5" y="412353"/>
            <a:ext cx="2977741" cy="10267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01FF32-DC48-494B-B35F-AF1989AE07DF}"/>
              </a:ext>
            </a:extLst>
          </p:cNvPr>
          <p:cNvSpPr txBox="1"/>
          <p:nvPr/>
        </p:nvSpPr>
        <p:spPr>
          <a:xfrm>
            <a:off x="3355596" y="741040"/>
            <a:ext cx="47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광고 효과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FB2E7-1609-4B28-AB3F-B9110196DCCE}"/>
              </a:ext>
            </a:extLst>
          </p:cNvPr>
          <p:cNvSpPr txBox="1"/>
          <p:nvPr/>
        </p:nvSpPr>
        <p:spPr>
          <a:xfrm>
            <a:off x="2679840" y="1439060"/>
            <a:ext cx="6832320" cy="1452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dirty="0"/>
              <a:t>다른 네이버 광고 상품과 함께 집행 시 </a:t>
            </a:r>
            <a:r>
              <a:rPr lang="ko-KR" altLang="en-US" sz="2400" b="1" dirty="0">
                <a:solidFill>
                  <a:schemeClr val="accent6"/>
                </a:solidFill>
              </a:rPr>
              <a:t>시너지 효과 </a:t>
            </a:r>
            <a:r>
              <a:rPr lang="ko-KR" altLang="en-US" dirty="0" err="1"/>
              <a:t>를</a:t>
            </a:r>
            <a:r>
              <a:rPr lang="ko-KR" altLang="en-US" dirty="0"/>
              <a:t> 내어 </a:t>
            </a:r>
            <a:endParaRPr lang="en-US" altLang="ko-KR" dirty="0"/>
          </a:p>
          <a:p>
            <a:pPr algn="ctr">
              <a:lnSpc>
                <a:spcPct val="200000"/>
              </a:lnSpc>
            </a:pPr>
            <a:r>
              <a:rPr lang="ko-KR" altLang="en-US" dirty="0"/>
              <a:t>전체 광고 </a:t>
            </a:r>
            <a:r>
              <a:rPr lang="ko-KR" altLang="en-US" sz="2400" b="1" dirty="0">
                <a:solidFill>
                  <a:schemeClr val="accent6"/>
                </a:solidFill>
              </a:rPr>
              <a:t>성과를 개선 </a:t>
            </a:r>
            <a:r>
              <a:rPr lang="ko-KR" altLang="en-US" dirty="0"/>
              <a:t>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45ADDBC5-4E04-47A8-A834-3A0DA5E657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52" y="2906915"/>
            <a:ext cx="11507806" cy="394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4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CCD5644-B1FE-47B2-8A36-C1EDB40C92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769357" y="2861073"/>
            <a:ext cx="2653290" cy="969496"/>
            <a:chOff x="4769357" y="1900020"/>
            <a:chExt cx="2653290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769357" y="1900020"/>
              <a:ext cx="2653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감사합니다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Ver.2023.01.18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AC8C5C1-1351-49D6-98E6-40845398D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78"/>
            <a:ext cx="5125165" cy="1390844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0C7CECB7-8DFC-4C2F-9C55-38A7EDE2592C}"/>
              </a:ext>
            </a:extLst>
          </p:cNvPr>
          <p:cNvSpPr/>
          <p:nvPr/>
        </p:nvSpPr>
        <p:spPr>
          <a:xfrm>
            <a:off x="-1" y="5478010"/>
            <a:ext cx="5125165" cy="1379989"/>
          </a:xfrm>
          <a:prstGeom prst="rect">
            <a:avLst/>
          </a:prstGeom>
          <a:solidFill>
            <a:schemeClr val="accent6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51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199</Words>
  <Application>Microsoft Office PowerPoint</Application>
  <PresentationFormat>와이드스크린</PresentationFormat>
  <Paragraphs>34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ampm</dc:creator>
  <cp:lastModifiedBy>ampm</cp:lastModifiedBy>
  <cp:revision>33</cp:revision>
  <dcterms:created xsi:type="dcterms:W3CDTF">2023-01-11T09:21:46Z</dcterms:created>
  <dcterms:modified xsi:type="dcterms:W3CDTF">2023-01-18T00:50:50Z</dcterms:modified>
</cp:coreProperties>
</file>